
<file path=[Content_Types].xml><?xml version="1.0" encoding="utf-8"?>
<Types xmlns="http://schemas.openxmlformats.org/package/2006/content-types">
  <Default Extension="rels" ContentType="application/vnd.openxmlformats-package.relationships+xml"/>
  <Default Extension="webp" ContentType="image/webp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98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FFFFFF"/>
                </a:solidFill>
                <a:latin typeface="Calibri"/>
              </a:defRPr>
            </a:pPr>
            <a:r>
              <a:rPr lang="en-US" sz="1200" b="0" i="0" u="none" strike="noStrike">
                <a:solidFill>
                  <a:srgbClr val="FFFFFF"/>
                </a:solidFill>
                <a:latin typeface="Calibri"/>
              </a:rPr>
              <a:t>Illustrative Paid Subscriber Growth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Paid Subscribers (000s, illustrative)</c:v>
                </c:pt>
              </c:strCache>
            </c:strRef>
          </c:tx>
          <c:spPr>
            <a:solidFill>
              <a:srgbClr val="F5B700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</c:v>
                </c:pt>
                <c:pt idx="1">
                  <c:v>12</c:v>
                </c:pt>
                <c:pt idx="2">
                  <c:v>38</c:v>
                </c:pt>
                <c:pt idx="3">
                  <c:v>92</c:v>
                </c:pt>
                <c:pt idx="4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98-45E8-A21B-2DCCB20B06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CFE0F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2E6BB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CFE0F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E2A4D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0E2A4D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883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slide. This guide walks any new visitor through what LandGanga is, how to register and use it, what's in it for them financially, and why a direct-contact marketplace beats a generic AI search for property.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Advertising is Razorpay-powered for paid placements, with a user dashboard to track ad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features that build trust and reach: AI-assisted verification for safety, and 22-language support for genuine all-India accessibility beyond English-speaking metro users.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core financial pitch for owners: what you'd normally pay a broker, you keep — LandGanga only charges a small subscription, not a percentage of your deal.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more monetized personas: room/hotel owners get faster fill-rates without commission, contractors get direct, bidding-fee-free leads backed by their own portfolio.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 investor audience, the value story is subscription-driven, recurring, multi-line revenue with low marginal cost per additional user — the classic marketplace scaling argument.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point isn't that AI is bad — LandGanga uses AI tools itself. The point is that an AI chatbot alone can't show you a real listing, a real phone number, or complete a real transaction. LandGanga is the platform where AI-assisted trust meets real, actionable inventory.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simple, role-based checklist so any visitor — searcher, lister, or contractor — knows exactly what to click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call-to-action slide, pointing back to landganga.com and the core tagline.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the tone: this is a marketplace built to remove middlemen, not add another lead-gen layer. Emphasize the four live marketplaces under one account.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Browsing is always free and login-free. The only reason to register is to list your own property/ad, save favourites, or manage your dashboard.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Registration takes under a minute — only username, email and password are mandatory. A forgot-password self-service flow is available if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map of the whole site — every feature reachable from one account and one subscription philosophy. The next slides go one level deeper into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largest and most familiar vertical — standard buy/sell/rent, but with zero brokerage on either side.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Unique to LandGanga among major Indian portals — this vertical has essentially no direct competitor and serves both urban food-growers and rural landowners.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hourly/daily/monthly flexibility is unusual for Indian room-rental listings, which are typically monthly-only.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genuine three-sided marketplace — owner, contractor, and (implicitly) architect/material supplier — that mainstream Indian portals don't offer.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eb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1371600"/>
            <a:ext cx="5486400" cy="5486400"/>
          </a:xfrm>
          <a:prstGeom prst="ellipse">
            <a:avLst/>
          </a:prstGeom>
          <a:ln w="15875">
            <a:solidFill>
              <a:srgbClr val="1B5FA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189720" y="-1005840"/>
            <a:ext cx="5486400" cy="5486400"/>
          </a:xfrm>
          <a:prstGeom prst="ellipse">
            <a:avLst/>
          </a:prstGeom>
          <a:ln w="15875">
            <a:solidFill>
              <a:srgbClr val="1B5FA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692640" y="-640080"/>
            <a:ext cx="5486400" cy="5486400"/>
          </a:xfrm>
          <a:prstGeom prst="ellipse">
            <a:avLst/>
          </a:prstGeom>
          <a:ln w="15875">
            <a:solidFill>
              <a:srgbClr val="1B5FA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195560" y="-274320"/>
            <a:ext cx="5486400" cy="5486400"/>
          </a:xfrm>
          <a:prstGeom prst="ellipse">
            <a:avLst/>
          </a:prstGeom>
          <a:ln w="15875">
            <a:solidFill>
              <a:srgbClr val="1B5FA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0698480" y="91440"/>
            <a:ext cx="5486400" cy="5486400"/>
          </a:xfrm>
          <a:prstGeom prst="ellipse">
            <a:avLst/>
          </a:prstGeom>
          <a:ln w="15875">
            <a:solidFill>
              <a:srgbClr val="1B5FA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548640"/>
            <a:ext cx="3291840" cy="365760"/>
          </a:xfrm>
          <a:prstGeom prst="roundRect">
            <a:avLst>
              <a:gd name="adj" fmla="val 50000"/>
            </a:avLst>
          </a:prstGeom>
          <a:solidFill>
            <a:srgbClr val="1B5F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5486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GUIDE · LANDGANGA.COM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48640" y="1965960"/>
            <a:ext cx="107899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LandGanga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548640" y="30632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Guide for Users, Owners, Sellers, Contractors &amp; Investors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548640" y="3794760"/>
            <a:ext cx="1517904" cy="384048"/>
          </a:xfrm>
          <a:prstGeom prst="roundRect">
            <a:avLst>
              <a:gd name="adj" fmla="val 50000"/>
            </a:avLst>
          </a:prstGeom>
          <a:solidFill>
            <a:srgbClr val="133863"/>
          </a:solidFill>
          <a:ln w="12700">
            <a:solidFill>
              <a:srgbClr val="F5B7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3794760"/>
            <a:ext cx="151790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249424" y="3794760"/>
            <a:ext cx="1133856" cy="384048"/>
          </a:xfrm>
          <a:prstGeom prst="roundRect">
            <a:avLst>
              <a:gd name="adj" fmla="val 50000"/>
            </a:avLst>
          </a:prstGeom>
          <a:solidFill>
            <a:srgbClr val="133863"/>
          </a:solidFill>
          <a:ln w="12700">
            <a:solidFill>
              <a:srgbClr val="F5B7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249424" y="3794760"/>
            <a:ext cx="113385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566160" y="3794760"/>
            <a:ext cx="1133856" cy="384048"/>
          </a:xfrm>
          <a:prstGeom prst="roundRect">
            <a:avLst>
              <a:gd name="adj" fmla="val 50000"/>
            </a:avLst>
          </a:prstGeom>
          <a:solidFill>
            <a:srgbClr val="133863"/>
          </a:solidFill>
          <a:ln w="12700">
            <a:solidFill>
              <a:srgbClr val="F5B7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566160" y="3794760"/>
            <a:ext cx="113385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Earnings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882896" y="3794760"/>
            <a:ext cx="1613916" cy="384048"/>
          </a:xfrm>
          <a:prstGeom prst="roundRect">
            <a:avLst>
              <a:gd name="adj" fmla="val 50000"/>
            </a:avLst>
          </a:prstGeom>
          <a:solidFill>
            <a:srgbClr val="133863"/>
          </a:solidFill>
          <a:ln w="12700">
            <a:solidFill>
              <a:srgbClr val="F5B7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882896" y="3794760"/>
            <a:ext cx="161391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LandGanga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44805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www.landganga.com  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 No Brokerage. Just a Minimum Subscription/Platform fees (</a:t>
            </a:r>
            <a:r>
              <a:rPr lang="en-US" sz="800" i="1" dirty="0">
                <a:solidFill>
                  <a:srgbClr val="8FB3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Owner/Registerer can be a Broker , But STRICTLY NO Platform COMISSION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DEEP-DIVE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Advertise Your Business to the Needed Audience 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a live, intent-rich property audience - list new projects, services, or material shops for a fixed fee, no commission that also at your price. UNDER 1 ROOF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25146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Project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2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Residential/commercial launches with booking status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3410712" y="228600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593592" y="25146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93592" y="310896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2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Architects, plumbers, electricians, designers, etc.</a:t>
            </a:r>
            <a:endParaRPr lang="en-US" sz="1020" dirty="0"/>
          </a:p>
        </p:txBody>
      </p:sp>
      <p:sp>
        <p:nvSpPr>
          <p:cNvPr id="11" name="Shape 9"/>
          <p:cNvSpPr/>
          <p:nvPr/>
        </p:nvSpPr>
        <p:spPr>
          <a:xfrm>
            <a:off x="6272784" y="228600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55664" y="25146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Shop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55664" y="310896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2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Bricks, tiles, aggregates &amp; building supplies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9134856" y="228600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317736" y="25146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Featured / Spotlight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17736" y="310896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2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 boost for maximum visibility on the homepage</a:t>
            </a:r>
            <a:endParaRPr lang="en-US" sz="1020" dirty="0"/>
          </a:p>
        </p:txBody>
      </p:sp>
      <p:sp>
        <p:nvSpPr>
          <p:cNvPr id="17" name="Shape 15"/>
          <p:cNvSpPr/>
          <p:nvPr/>
        </p:nvSpPr>
        <p:spPr>
          <a:xfrm>
            <a:off x="548640" y="4983480"/>
            <a:ext cx="11094415" cy="502920"/>
          </a:xfrm>
          <a:prstGeom prst="roundRect">
            <a:avLst>
              <a:gd name="adj" fmla="val 50909"/>
            </a:avLst>
          </a:prstGeom>
          <a:solidFill>
            <a:srgbClr val="0E2A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48640" y="4983480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Your Ad  →  Choose a Category  →  Set Price (or "On Request")  →  Go Live Instantly  →  Track Views from Your Dashboard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Advertise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DEEP-DIVE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A.I. Tools &amp; 22 Indian Languages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212080" cy="3931920"/>
          </a:xfrm>
          <a:prstGeom prst="roundRect">
            <a:avLst>
              <a:gd name="adj" fmla="val 1860"/>
            </a:avLst>
          </a:prstGeom>
          <a:solidFill>
            <a:srgbClr val="123B6B"/>
          </a:solidFill>
          <a:ln w="12700">
            <a:solidFill>
              <a:srgbClr val="1B5FAE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96596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🤖  Person Verification (AI Tools)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2514600"/>
            <a:ext cx="466344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3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early AI-assisted check that gives you approximate, publicly-available signals about who you may be dealing with - an extra layer of caution before you meet, pay, or sign anything. LandGanga is upfront that this data can be imperfect: use it alongside your own judgement, not instead of it.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1130" b="1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more such services to come……….</a:t>
            </a:r>
            <a:endParaRPr lang="en-US" sz="1130" b="1" dirty="0"/>
          </a:p>
        </p:txBody>
      </p:sp>
      <p:sp>
        <p:nvSpPr>
          <p:cNvPr id="7" name="Shape 5"/>
          <p:cNvSpPr/>
          <p:nvPr/>
        </p:nvSpPr>
        <p:spPr>
          <a:xfrm>
            <a:off x="6309360" y="1737360"/>
            <a:ext cx="5212080" cy="3931920"/>
          </a:xfrm>
          <a:prstGeom prst="roundRect">
            <a:avLst>
              <a:gd name="adj" fmla="val 1860"/>
            </a:avLst>
          </a:prstGeom>
          <a:solidFill>
            <a:srgbClr val="123B6B"/>
          </a:solidFill>
          <a:ln w="12700">
            <a:solidFill>
              <a:srgbClr val="1B5FAE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138160" y="2011680"/>
            <a:ext cx="1554480" cy="1554480"/>
          </a:xfrm>
          <a:prstGeom prst="ellipse">
            <a:avLst/>
          </a:prstGeom>
          <a:solidFill>
            <a:srgbClr val="F5B7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138160" y="1993392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2A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6583680" y="370332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22 Indian Languages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583680" y="411480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3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tap on the floating language button translates the entire site - no separate app, no reload hassle. Built so LandGanga is genuinely usable across Bharat, not just for English-first, metro users.</a:t>
            </a:r>
            <a:endParaRPr lang="en-US" sz="1130" dirty="0"/>
          </a:p>
        </p:txBody>
      </p:sp>
      <p:sp>
        <p:nvSpPr>
          <p:cNvPr id="12" name="Text 10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&amp; Accessibility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YOUR INCOME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LandGanga Grows Revenue For Owners &amp; Sellers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1094415" cy="896112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911096"/>
            <a:ext cx="457200" cy="457200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189280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71600" y="1783080"/>
            <a:ext cx="3840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100% of Your Sale Price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303520" y="1783080"/>
            <a:ext cx="5669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6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commission is deducted from your deal - a broker would typically take upto 2%, which stays in your pocket instead.</a:t>
            </a:r>
            <a:endParaRPr lang="en-US" sz="1060" dirty="0"/>
          </a:p>
        </p:txBody>
      </p:sp>
      <p:sp>
        <p:nvSpPr>
          <p:cNvPr id="9" name="Shape 7"/>
          <p:cNvSpPr/>
          <p:nvPr/>
        </p:nvSpPr>
        <p:spPr>
          <a:xfrm>
            <a:off x="548640" y="2697480"/>
            <a:ext cx="11094415" cy="896112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31520" y="2916936"/>
            <a:ext cx="457200" cy="457200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31520" y="28986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71600" y="2788920"/>
            <a:ext cx="3840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Buyers All Over India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303520" y="2788920"/>
            <a:ext cx="5669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6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listing isn't limited to one local agent's network - it's visible to every visitor searching your city or property type.</a:t>
            </a:r>
            <a:endParaRPr lang="en-US" sz="1060" dirty="0"/>
          </a:p>
        </p:txBody>
      </p:sp>
      <p:sp>
        <p:nvSpPr>
          <p:cNvPr id="14" name="Shape 12"/>
          <p:cNvSpPr/>
          <p:nvPr/>
        </p:nvSpPr>
        <p:spPr>
          <a:xfrm>
            <a:off x="548640" y="3703320"/>
            <a:ext cx="11094415" cy="896112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731520" y="3922776"/>
            <a:ext cx="457200" cy="457200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31520" y="39044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371600" y="3794760"/>
            <a:ext cx="3840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to List, Pay Only to Boost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303520" y="3794760"/>
            <a:ext cx="5669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6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listings are free. "Featured" or "Spotlight" placement is an optional, low-cost way to sell or rent faster.</a:t>
            </a:r>
            <a:endParaRPr lang="en-US" sz="1060" dirty="0"/>
          </a:p>
        </p:txBody>
      </p:sp>
      <p:sp>
        <p:nvSpPr>
          <p:cNvPr id="19" name="Shape 17"/>
          <p:cNvSpPr/>
          <p:nvPr/>
        </p:nvSpPr>
        <p:spPr>
          <a:xfrm>
            <a:off x="548640" y="4709160"/>
            <a:ext cx="11094415" cy="896112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31520" y="4928616"/>
            <a:ext cx="457200" cy="457200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31520" y="49103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371600" y="4800600"/>
            <a:ext cx="3840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 From Idle Agri-Land or Old-Buildings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303520" y="4800600"/>
            <a:ext cx="5669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6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Agri-land you're not farming, or an ageing building you're not using, can generate rental or redevelopment income directly.</a:t>
            </a:r>
            <a:endParaRPr lang="en-US" sz="1060" dirty="0"/>
          </a:p>
        </p:txBody>
      </p:sp>
      <p:sp>
        <p:nvSpPr>
          <p:cNvPr id="24" name="Text 22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&amp; Seller Revenue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YOUR INCOME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Landlords, Room Owners &amp; Contractors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12080" cy="3931920"/>
          </a:xfrm>
          <a:prstGeom prst="roundRect">
            <a:avLst>
              <a:gd name="adj" fmla="val 1860"/>
            </a:avLst>
          </a:prstGeom>
          <a:solidFill>
            <a:srgbClr val="EAF2FC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92024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Landlords &amp; Room Owners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822960" y="2514600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List hotels, PG or flats free - go live instantly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822960" y="3227832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Fill vacancies faster with all-India visibility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3941064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Set flexible hourly/daily/monthly &amp; pricing yourself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22960" y="4654296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No commission on rent collected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135811" y="1700971"/>
            <a:ext cx="5212080" cy="3931920"/>
          </a:xfrm>
          <a:prstGeom prst="roundRect">
            <a:avLst>
              <a:gd name="adj" fmla="val 1860"/>
            </a:avLst>
          </a:prstGeom>
          <a:solidFill>
            <a:srgbClr val="E7F7EE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0" y="192024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Contractors &amp; Builders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6400800" y="2514600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Showcase a work portfolio as proof of quality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400800" y="3227832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Property owners call you directly - no bidding fees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400800" y="3941064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Build reputation across multiple redevelopment jobs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400800" y="4654296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Win repeat business from a growing owner network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Landlord &amp; Contractor Revenue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YOUR INCOME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7899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LandGanga Grows Value For Investors</a:t>
            </a:r>
            <a:endParaRPr lang="en-US" sz="27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600200"/>
          <a:ext cx="557784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6675120" y="173736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Multiple Revenue Streams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03720" y="2029968"/>
            <a:ext cx="4709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Subscriptions, featured listings, ad packages &amp; future value-added services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6675120" y="269748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Recurring, Not One-Time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903720" y="2990088"/>
            <a:ext cx="4709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renewals build predictable, compounding revenue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6675120" y="365760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Low Marginal Cost Per User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903720" y="3950208"/>
            <a:ext cx="4709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Digital-first platform scales without a proportional cost increase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675120" y="461772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Growing With India's Digital Shift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903720" y="4910328"/>
            <a:ext cx="4709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internet adoption keeps expanding the addressable audience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48640" y="5897880"/>
            <a:ext cx="10789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FB3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figures for discussion - not audited or historical data.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Value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DIFFERENCE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LandGanga Beats Asking A Generic </a:t>
            </a: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200400" cy="438912"/>
          </a:xfrm>
          <a:prstGeom prst="rect">
            <a:avLst/>
          </a:prstGeom>
          <a:solidFill>
            <a:srgbClr val="1023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32004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Need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749040" y="1600200"/>
            <a:ext cx="3794760" cy="438912"/>
          </a:xfrm>
          <a:prstGeom prst="rect">
            <a:avLst/>
          </a:prstGeom>
          <a:solidFill>
            <a:srgbClr val="1023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749040" y="1600200"/>
            <a:ext cx="37947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 AI Chatbot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543800" y="1600200"/>
            <a:ext cx="3794760" cy="438912"/>
          </a:xfrm>
          <a:prstGeom prst="rect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543800" y="1600200"/>
            <a:ext cx="37947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LandGanga.com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2039112"/>
            <a:ext cx="3200400" cy="585216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" y="2039112"/>
            <a:ext cx="3017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Real, live listings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749040" y="2039112"/>
            <a:ext cx="3794760" cy="585216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840480" y="2039112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see today's actual property inventory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7543800" y="2039112"/>
            <a:ext cx="3794760" cy="585216"/>
          </a:xfrm>
          <a:prstGeom prst="rect">
            <a:avLst/>
          </a:prstGeom>
          <a:solidFill>
            <a:srgbClr val="E7F7EE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635240" y="2039112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listings, updated by real owners, right now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48640" y="2624328"/>
            <a:ext cx="3200400" cy="585216"/>
          </a:xfrm>
          <a:prstGeom prst="rect">
            <a:avLst/>
          </a:prstGeom>
          <a:solidFill>
            <a:srgbClr val="F6F9FC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2624328"/>
            <a:ext cx="3017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phone number to call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749040" y="2624328"/>
            <a:ext cx="3794760" cy="585216"/>
          </a:xfrm>
          <a:prstGeom prst="rect">
            <a:avLst/>
          </a:prstGeom>
          <a:solidFill>
            <a:srgbClr val="F6F9FC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840480" y="2624328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only suggest where to search - no contact info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7543800" y="2624328"/>
            <a:ext cx="3794760" cy="585216"/>
          </a:xfrm>
          <a:prstGeom prst="rect">
            <a:avLst/>
          </a:prstGeom>
          <a:solidFill>
            <a:srgbClr val="E7F7EE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635240" y="2624328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owner/contractor phone number on every listing (</a:t>
            </a:r>
            <a:r>
              <a:rPr lang="en-US" sz="950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Proves our</a:t>
            </a:r>
            <a:r>
              <a:rPr lang="en-US" sz="1000" b="1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Commission - Just Minimum Subscription </a:t>
            </a:r>
            <a:r>
              <a:rPr lang="en-US" sz="950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</a:t>
            </a:r>
            <a:r>
              <a:rPr lang="en-US" sz="7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Platform Fees</a:t>
            </a:r>
            <a:r>
              <a:rPr lang="en-US" sz="950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})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48640" y="3209544"/>
            <a:ext cx="3200400" cy="585216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40080" y="3209544"/>
            <a:ext cx="3017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Local, verified pricing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749040" y="3209544"/>
            <a:ext cx="3794760" cy="585216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840480" y="3209544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estimates, not tied to a specific property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7543800" y="3209544"/>
            <a:ext cx="3794760" cy="585216"/>
          </a:xfrm>
          <a:prstGeom prst="rect">
            <a:avLst/>
          </a:prstGeom>
          <a:solidFill>
            <a:srgbClr val="E7F7EE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635240" y="3209544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 asking prices set by real sellers/renters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48640" y="3794760"/>
            <a:ext cx="3200400" cy="585216"/>
          </a:xfrm>
          <a:prstGeom prst="rect">
            <a:avLst/>
          </a:prstGeom>
          <a:solidFill>
            <a:srgbClr val="F6F9FC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40080" y="3794760"/>
            <a:ext cx="3017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way to actually transact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3749040" y="3794760"/>
            <a:ext cx="3794760" cy="585216"/>
          </a:xfrm>
          <a:prstGeom prst="rect">
            <a:avLst/>
          </a:prstGeom>
          <a:solidFill>
            <a:srgbClr val="F6F9FC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840480" y="3794760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listing, booking or contact mechanism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7543800" y="3794760"/>
            <a:ext cx="3794760" cy="585216"/>
          </a:xfrm>
          <a:prstGeom prst="rect">
            <a:avLst/>
          </a:prstGeom>
          <a:solidFill>
            <a:srgbClr val="E7F7EE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7635240" y="3794760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→ Contact → Deal, all on one platform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548640" y="4379976"/>
            <a:ext cx="3200400" cy="585216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40080" y="4379976"/>
            <a:ext cx="3017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&amp; rural reach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3749040" y="4379976"/>
            <a:ext cx="3794760" cy="585216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840480" y="4379976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 general knowledge, not hyper-local listings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7543800" y="4379976"/>
            <a:ext cx="3794760" cy="585216"/>
          </a:xfrm>
          <a:prstGeom prst="rect">
            <a:avLst/>
          </a:prstGeom>
          <a:solidFill>
            <a:srgbClr val="E7F7EE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7635240" y="4379976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All-India coverage down to tier-3 towns &amp; villages, in 22 languages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548640" y="4965192"/>
            <a:ext cx="3200400" cy="585216"/>
          </a:xfrm>
          <a:prstGeom prst="rect">
            <a:avLst/>
          </a:prstGeom>
          <a:solidFill>
            <a:srgbClr val="F6F9FC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1" name="Text 39"/>
          <p:cNvSpPr/>
          <p:nvPr/>
        </p:nvSpPr>
        <p:spPr>
          <a:xfrm>
            <a:off x="640080" y="4965192"/>
            <a:ext cx="3017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signals before you meet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3749040" y="4965192"/>
            <a:ext cx="3794760" cy="585216"/>
          </a:xfrm>
          <a:prstGeom prst="rect">
            <a:avLst/>
          </a:prstGeom>
          <a:solidFill>
            <a:srgbClr val="F6F9FC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3840480" y="4965192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verification of the person you'd deal with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7543800" y="4965192"/>
            <a:ext cx="3794760" cy="585216"/>
          </a:xfrm>
          <a:prstGeom prst="rect">
            <a:avLst/>
          </a:prstGeom>
          <a:solidFill>
            <a:srgbClr val="E7F7EE"/>
          </a:solidFill>
          <a:ln w="9525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5" name="Text 43"/>
          <p:cNvSpPr/>
          <p:nvPr/>
        </p:nvSpPr>
        <p:spPr>
          <a:xfrm>
            <a:off x="7635240" y="4965192"/>
            <a:ext cx="3611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 person verification + owner-uploaded documents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 vs. Generic AI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ACTION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Started - Your Checklist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429000" cy="393192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3429000" cy="109728"/>
          </a:xfrm>
          <a:prstGeom prst="rect">
            <a:avLst/>
          </a:prstGeom>
          <a:solidFill>
            <a:srgbClr val="1B5F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1947672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You're Searching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31520" y="256032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Visit landganga.com — no login needed to browse</a:t>
            </a:r>
            <a:endParaRPr lang="en-US" sz="1030" dirty="0"/>
          </a:p>
        </p:txBody>
      </p:sp>
      <p:sp>
        <p:nvSpPr>
          <p:cNvPr id="8" name="Text 6"/>
          <p:cNvSpPr/>
          <p:nvPr/>
        </p:nvSpPr>
        <p:spPr>
          <a:xfrm>
            <a:off x="731520" y="329184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Use Search Properties, Land, Rooms or Redevelopment</a:t>
            </a:r>
            <a:endParaRPr lang="en-US" sz="1030" dirty="0"/>
          </a:p>
        </p:txBody>
      </p:sp>
      <p:sp>
        <p:nvSpPr>
          <p:cNvPr id="9" name="Text 7"/>
          <p:cNvSpPr/>
          <p:nvPr/>
        </p:nvSpPr>
        <p:spPr>
          <a:xfrm>
            <a:off x="731520" y="402336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Filter by city, budget &amp; type, or use map view</a:t>
            </a:r>
            <a:endParaRPr lang="en-US" sz="1030" dirty="0"/>
          </a:p>
        </p:txBody>
      </p:sp>
      <p:sp>
        <p:nvSpPr>
          <p:cNvPr id="10" name="Text 8"/>
          <p:cNvSpPr/>
          <p:nvPr/>
        </p:nvSpPr>
        <p:spPr>
          <a:xfrm>
            <a:off x="731520" y="475488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Call the owner directly from the listing page</a:t>
            </a:r>
            <a:endParaRPr lang="en-US" sz="1030" dirty="0"/>
          </a:p>
        </p:txBody>
      </p:sp>
      <p:sp>
        <p:nvSpPr>
          <p:cNvPr id="11" name="Shape 9"/>
          <p:cNvSpPr/>
          <p:nvPr/>
        </p:nvSpPr>
        <p:spPr>
          <a:xfrm>
            <a:off x="4233672" y="1691640"/>
            <a:ext cx="3429000" cy="393192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233672" y="1691640"/>
            <a:ext cx="3429000" cy="109728"/>
          </a:xfrm>
          <a:prstGeom prst="rect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416552" y="1947672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You're Listing / Selling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416552" y="256032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Register with username, email &amp; password</a:t>
            </a:r>
            <a:endParaRPr lang="en-US" sz="1030" dirty="0"/>
          </a:p>
        </p:txBody>
      </p:sp>
      <p:sp>
        <p:nvSpPr>
          <p:cNvPr id="15" name="Text 13"/>
          <p:cNvSpPr/>
          <p:nvPr/>
        </p:nvSpPr>
        <p:spPr>
          <a:xfrm>
            <a:off x="4416552" y="329184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Complete your profile with a contact number</a:t>
            </a:r>
            <a:endParaRPr lang="en-US" sz="1030" dirty="0"/>
          </a:p>
        </p:txBody>
      </p:sp>
      <p:sp>
        <p:nvSpPr>
          <p:cNvPr id="16" name="Text 14"/>
          <p:cNvSpPr/>
          <p:nvPr/>
        </p:nvSpPr>
        <p:spPr>
          <a:xfrm>
            <a:off x="4416552" y="402336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Post your property, land, room or ad — free to start</a:t>
            </a:r>
            <a:endParaRPr lang="en-US" sz="1030" dirty="0"/>
          </a:p>
        </p:txBody>
      </p:sp>
      <p:sp>
        <p:nvSpPr>
          <p:cNvPr id="17" name="Text 15"/>
          <p:cNvSpPr/>
          <p:nvPr/>
        </p:nvSpPr>
        <p:spPr>
          <a:xfrm>
            <a:off x="4416552" y="475488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Consider Featured/Spotlight for faster results</a:t>
            </a:r>
            <a:endParaRPr lang="en-US" sz="1030" dirty="0"/>
          </a:p>
        </p:txBody>
      </p:sp>
      <p:sp>
        <p:nvSpPr>
          <p:cNvPr id="18" name="Shape 16"/>
          <p:cNvSpPr/>
          <p:nvPr/>
        </p:nvSpPr>
        <p:spPr>
          <a:xfrm>
            <a:off x="7918704" y="1691640"/>
            <a:ext cx="3429000" cy="393192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918704" y="1691640"/>
            <a:ext cx="3429000" cy="109728"/>
          </a:xfrm>
          <a:prstGeom prst="rect">
            <a:avLst/>
          </a:prstGeom>
          <a:solidFill>
            <a:srgbClr val="F5B7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101584" y="1947672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You're a Contractor / Advertiser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101584" y="256032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Register as a Contractor with your skills profile</a:t>
            </a:r>
            <a:endParaRPr lang="en-US" sz="1030" dirty="0"/>
          </a:p>
        </p:txBody>
      </p:sp>
      <p:sp>
        <p:nvSpPr>
          <p:cNvPr id="22" name="Text 20"/>
          <p:cNvSpPr/>
          <p:nvPr/>
        </p:nvSpPr>
        <p:spPr>
          <a:xfrm>
            <a:off x="8101584" y="329184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Upload proof of past completed work</a:t>
            </a:r>
            <a:endParaRPr lang="en-US" sz="1030" dirty="0"/>
          </a:p>
        </p:txBody>
      </p:sp>
      <p:sp>
        <p:nvSpPr>
          <p:cNvPr id="23" name="Text 21"/>
          <p:cNvSpPr/>
          <p:nvPr/>
        </p:nvSpPr>
        <p:spPr>
          <a:xfrm>
            <a:off x="8101584" y="402336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Or post a business </a:t>
            </a:r>
            <a:r>
              <a:rPr lang="en-US" sz="103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</a:t>
            </a: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the right category, where viewers are listed or come for the same.</a:t>
            </a:r>
            <a:endParaRPr lang="en-US" sz="1030" dirty="0"/>
          </a:p>
        </p:txBody>
      </p:sp>
      <p:sp>
        <p:nvSpPr>
          <p:cNvPr id="24" name="Text 22"/>
          <p:cNvSpPr/>
          <p:nvPr/>
        </p:nvSpPr>
        <p:spPr>
          <a:xfrm>
            <a:off x="8101584" y="475488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Track enquiries from your user dashboard</a:t>
            </a:r>
            <a:endParaRPr lang="en-US" sz="103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Started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754880"/>
            <a:ext cx="6400800" cy="6400800"/>
          </a:xfrm>
          <a:prstGeom prst="ellipse">
            <a:avLst/>
          </a:prstGeom>
          <a:ln w="13970">
            <a:solidFill>
              <a:srgbClr val="1B5FA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1280160" y="5029200"/>
            <a:ext cx="6400800" cy="6400800"/>
          </a:xfrm>
          <a:prstGeom prst="ellipse">
            <a:avLst/>
          </a:prstGeom>
          <a:ln w="13970">
            <a:solidFill>
              <a:srgbClr val="1B5FA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731520" y="5303520"/>
            <a:ext cx="6400800" cy="6400800"/>
          </a:xfrm>
          <a:prstGeom prst="ellipse">
            <a:avLst/>
          </a:prstGeom>
          <a:ln w="13970">
            <a:solidFill>
              <a:srgbClr val="1B5FA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-182880" y="5577840"/>
            <a:ext cx="6400800" cy="6400800"/>
          </a:xfrm>
          <a:prstGeom prst="ellipse">
            <a:avLst/>
          </a:prstGeom>
          <a:ln w="13970">
            <a:solidFill>
              <a:srgbClr val="1B5FA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65760" y="5852160"/>
            <a:ext cx="6400800" cy="6400800"/>
          </a:xfrm>
          <a:prstGeom prst="ellipse">
            <a:avLst/>
          </a:prstGeom>
          <a:ln w="13970">
            <a:solidFill>
              <a:srgbClr val="1B5FA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95943" y="-9144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b="1" kern="0" spc="200" dirty="0">
              <a:solidFill>
                <a:srgbClr val="F5B7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endParaRPr lang="en-US" sz="1500" b="1" kern="0" spc="200" dirty="0">
              <a:solidFill>
                <a:srgbClr val="F5B7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1500" b="1" kern="0" spc="200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STARTED TODAY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0" y="269748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landganga.com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1371600" y="3703320"/>
            <a:ext cx="94484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Brokerage. Just a Minimum Subscription.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084168" y="4389120"/>
            <a:ext cx="4023360" cy="457200"/>
          </a:xfrm>
          <a:prstGeom prst="roundRect">
            <a:avLst>
              <a:gd name="adj" fmla="val 50000"/>
            </a:avLst>
          </a:prstGeom>
          <a:solidFill>
            <a:srgbClr val="123B6B"/>
          </a:solidFill>
          <a:ln w="12700">
            <a:solidFill>
              <a:srgbClr val="F5B7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084168" y="438912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B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 in Under a Minute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0" y="51206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FB3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· List · Contact Directly — Buy, Sell, Rent, Farm, Rebuild or Advertise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chemeClr val="bg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LANDGANGA</a:t>
            </a:r>
            <a:endParaRPr lang="en-US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52648" y="5989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9600" dirty="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2221D8D-5BA0-4CC8-BF5D-27BE6C8D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477" y="529044"/>
            <a:ext cx="2108720" cy="23774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LandGanga?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789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LandGanga.com is India's direct-connect real estate marketplace — buy, sell, rent, or advertise, without paying a broker's commission. You pay only a small, transparent subscription or platform fee, never a cut of your deal.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2423160"/>
            <a:ext cx="2606040" cy="109728"/>
          </a:xfrm>
          <a:prstGeom prst="rect">
            <a:avLst/>
          </a:prstGeom>
          <a:solidFill>
            <a:srgbClr val="1B5FAE"/>
          </a:solidFill>
          <a:ln/>
        </p:spPr>
        <p:txBody>
          <a:bodyPr/>
          <a:lstStyle/>
          <a:p>
            <a:endParaRPr lang="en-US">
              <a:solidFill>
                <a:srgbClr val="FFC00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749808" y="2743200"/>
            <a:ext cx="22037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Brokerage, just Platform fees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749808" y="3337560"/>
            <a:ext cx="2203704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 commission on any transaction. Only Minimum platform fee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410712" y="242316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410712" y="2423160"/>
            <a:ext cx="2606040" cy="109728"/>
          </a:xfrm>
          <a:prstGeom prst="rect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611880" y="2743200"/>
            <a:ext cx="22037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Contact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611880" y="3337560"/>
            <a:ext cx="2203704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and call the other party's real phone number.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272784" y="242316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272784" y="2423160"/>
            <a:ext cx="2606040" cy="109728"/>
          </a:xfrm>
          <a:prstGeom prst="rect">
            <a:avLst/>
          </a:prstGeom>
          <a:solidFill>
            <a:srgbClr val="F5B7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73952" y="2743200"/>
            <a:ext cx="22037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India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473952" y="3337560"/>
            <a:ext cx="2203704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Listings from metro cities to villages, across Bharat.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9134856" y="242316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9134856" y="2423160"/>
            <a:ext cx="2606040" cy="109728"/>
          </a:xfrm>
          <a:prstGeom prst="rect">
            <a:avLst/>
          </a:prstGeom>
          <a:solidFill>
            <a:srgbClr val="0E2A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336024" y="2743200"/>
            <a:ext cx="22037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Marketplaces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336024" y="3337560"/>
            <a:ext cx="2203704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Property, Agri-Land, Rooms &amp; Redevelopment - one login. With property Viewers based Advertising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STARTED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The Website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49808" y="1892808"/>
            <a:ext cx="457200" cy="457200"/>
          </a:xfrm>
          <a:prstGeom prst="ellipse">
            <a:avLst/>
          </a:prstGeom>
          <a:solidFill>
            <a:srgbClr val="1B5F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49808" y="1874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371600" y="1837944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landganga.com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49808" y="2468880"/>
            <a:ext cx="29809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site - no login needed to browse.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251960" y="169164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453128" y="1892808"/>
            <a:ext cx="457200" cy="457200"/>
          </a:xfrm>
          <a:prstGeom prst="ellipse">
            <a:avLst/>
          </a:prstGeom>
          <a:solidFill>
            <a:srgbClr val="1B5F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53128" y="1874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074920" y="1837944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What You Need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453128" y="2468880"/>
            <a:ext cx="29809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Property, Agri-Land, Rooms, or Redevelopment from the top menu.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955280" y="169164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156448" y="1892808"/>
            <a:ext cx="457200" cy="457200"/>
          </a:xfrm>
          <a:prstGeom prst="ellipse">
            <a:avLst/>
          </a:prstGeom>
          <a:solidFill>
            <a:srgbClr val="1B5F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156448" y="1874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778240" y="1837944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&amp; Filter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156448" y="2468880"/>
            <a:ext cx="29809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city, budget, property type or map view to narrow results.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48640" y="352044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49808" y="3721608"/>
            <a:ext cx="457200" cy="457200"/>
          </a:xfrm>
          <a:prstGeom prst="ellipse">
            <a:avLst/>
          </a:prstGeom>
          <a:solidFill>
            <a:srgbClr val="1B5F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49808" y="37033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371600" y="3666744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 Listing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49808" y="4297680"/>
            <a:ext cx="29809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photos, details, size, price and location on the map.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251960" y="352044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453128" y="3721608"/>
            <a:ext cx="457200" cy="457200"/>
          </a:xfrm>
          <a:prstGeom prst="ellipse">
            <a:avLst/>
          </a:prstGeom>
          <a:solidFill>
            <a:srgbClr val="1B5F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453128" y="37033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5074920" y="3666744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Directly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453128" y="4297680"/>
            <a:ext cx="29809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or WhatsApp the owner's number shown on the listing.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7955280" y="352044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8156448" y="3721608"/>
            <a:ext cx="457200" cy="457200"/>
          </a:xfrm>
          <a:prstGeom prst="ellipse">
            <a:avLst/>
          </a:prstGeom>
          <a:solidFill>
            <a:srgbClr val="1B5F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8156448" y="37033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8778240" y="3666744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or Subscribe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156448" y="4297680"/>
            <a:ext cx="29809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your own listing free, or subscribe to unlock premium reach.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SETUP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Register — Step by Step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1094415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94944" y="1719072"/>
            <a:ext cx="420624" cy="420624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94944" y="170078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80160" y="1655064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Register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206240" y="1655064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Top-right menu → "Log in" → "Register" tab opens a simple sign-up form.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548640" y="2359152"/>
            <a:ext cx="11094415" cy="658368"/>
          </a:xfrm>
          <a:prstGeom prst="roundRect">
            <a:avLst>
              <a:gd name="adj" fmla="val 8333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94944" y="2478024"/>
            <a:ext cx="420624" cy="420624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94944" y="245973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280160" y="2414016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Your Details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206240" y="2414016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Username, email address and a password - that's all that's required.</a:t>
            </a:r>
            <a:endParaRPr lang="en-US" sz="1080" dirty="0"/>
          </a:p>
        </p:txBody>
      </p:sp>
      <p:sp>
        <p:nvSpPr>
          <p:cNvPr id="14" name="Shape 12"/>
          <p:cNvSpPr/>
          <p:nvPr/>
        </p:nvSpPr>
        <p:spPr>
          <a:xfrm>
            <a:off x="548640" y="3118104"/>
            <a:ext cx="11094415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94944" y="3236976"/>
            <a:ext cx="420624" cy="420624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94944" y="321868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280160" y="3172968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 Terms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206240" y="3172968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 the box agreeing to LandGanga's Terms &amp; Conditions.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548640" y="3877056"/>
            <a:ext cx="11094415" cy="658368"/>
          </a:xfrm>
          <a:prstGeom prst="roundRect">
            <a:avLst>
              <a:gd name="adj" fmla="val 8333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94944" y="3995928"/>
            <a:ext cx="420624" cy="420624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94944" y="397764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280160" y="393192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&amp; Log In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4206240" y="3931920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Register, then log back in with your username/email and password.</a:t>
            </a:r>
            <a:endParaRPr lang="en-US" sz="1080" dirty="0"/>
          </a:p>
        </p:txBody>
      </p:sp>
      <p:sp>
        <p:nvSpPr>
          <p:cNvPr id="24" name="Shape 22"/>
          <p:cNvSpPr/>
          <p:nvPr/>
        </p:nvSpPr>
        <p:spPr>
          <a:xfrm>
            <a:off x="548640" y="4636008"/>
            <a:ext cx="11094415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94944" y="4754880"/>
            <a:ext cx="420624" cy="420624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94944" y="4736592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280160" y="4690872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Your Profile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206240" y="4690872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 phone number so buyers, renters or seekers can reach you directly.</a:t>
            </a:r>
            <a:endParaRPr lang="en-US" sz="1080" dirty="0"/>
          </a:p>
        </p:txBody>
      </p:sp>
      <p:sp>
        <p:nvSpPr>
          <p:cNvPr id="29" name="Shape 27"/>
          <p:cNvSpPr/>
          <p:nvPr/>
        </p:nvSpPr>
        <p:spPr>
          <a:xfrm>
            <a:off x="548640" y="5394960"/>
            <a:ext cx="11094415" cy="658368"/>
          </a:xfrm>
          <a:prstGeom prst="roundRect">
            <a:avLst>
              <a:gd name="adj" fmla="val 8333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694944" y="5513832"/>
            <a:ext cx="420624" cy="420624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94944" y="549554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280160" y="5449824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Listing or Searching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4206240" y="5449824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a property, land, room or ad - or save searches from your dashboard.</a:t>
            </a:r>
            <a:endParaRPr lang="en-US" sz="1080" dirty="0"/>
          </a:p>
        </p:txBody>
      </p:sp>
      <p:sp>
        <p:nvSpPr>
          <p:cNvPr id="34" name="Text 32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 Guide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ONE PLACE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 &amp; Services Offered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542032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3232" y="17373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🏠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13232" y="2286000"/>
            <a:ext cx="22128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· Sell · Rent Property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13232" y="2642616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Residential &amp; commercial listings across India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27832" y="1600200"/>
            <a:ext cx="2542032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392424" y="17373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🌾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3392424" y="2286000"/>
            <a:ext cx="22128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Agri-Land Rental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392424" y="2642616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 farmland to cultivate - direct farmer contact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907024" y="1600200"/>
            <a:ext cx="2542032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71616" y="17373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🏨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071616" y="2286000"/>
            <a:ext cx="22128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 Rental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071616" y="2642616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Hotels, PG, private rooms &amp; flats — by hour, day or month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8586216" y="1600200"/>
            <a:ext cx="2542032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750808" y="17373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🏗️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750808" y="2286000"/>
            <a:ext cx="22128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Building Redevelopment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750808" y="2642616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for reconstruction or register as a contractor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48640" y="3182112"/>
            <a:ext cx="2542032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13232" y="3319272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📢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713232" y="3867912"/>
            <a:ext cx="22128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Advertise Your Business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13232" y="4224528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Materials, machinery, services &amp; project promotions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227832" y="3182112"/>
            <a:ext cx="2542032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392424" y="3319272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🤖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3392424" y="3867912"/>
            <a:ext cx="22128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A.I. Tools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3392424" y="4224528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Approximate person verification for safer dealings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907024" y="3182112"/>
            <a:ext cx="2542032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071616" y="3319272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🌐</a:t>
            </a:r>
            <a:endParaRPr lang="en-US" sz="2400" dirty="0"/>
          </a:p>
        </p:txBody>
      </p:sp>
      <p:sp>
        <p:nvSpPr>
          <p:cNvPr id="30" name="Text 28"/>
          <p:cNvSpPr/>
          <p:nvPr/>
        </p:nvSpPr>
        <p:spPr>
          <a:xfrm>
            <a:off x="6071616" y="3867912"/>
            <a:ext cx="22128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Indian Languages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6071616" y="4224528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One-tap site translation for all-India accessibility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8586216" y="3182112"/>
            <a:ext cx="2542032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8750808" y="3319272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📰</a:t>
            </a:r>
            <a:endParaRPr lang="en-US" sz="2400" dirty="0"/>
          </a:p>
        </p:txBody>
      </p:sp>
      <p:sp>
        <p:nvSpPr>
          <p:cNvPr id="34" name="Text 32"/>
          <p:cNvSpPr/>
          <p:nvPr/>
        </p:nvSpPr>
        <p:spPr>
          <a:xfrm>
            <a:off x="8750808" y="3867912"/>
            <a:ext cx="22128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Blogs &amp; Real Estate News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8750808" y="4224528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Guides, FAQs and market updates from the community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 Overview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DEEP-DIVE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· Sell · Rent Property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394960" cy="4023360"/>
          </a:xfrm>
          <a:prstGeom prst="roundRect">
            <a:avLst>
              <a:gd name="adj" fmla="val 1818"/>
            </a:avLst>
          </a:prstGeom>
          <a:solidFill>
            <a:srgbClr val="EAF2FC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Buyers &amp; Renters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822960" y="2377440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Search by city, budget, property type, or draw a map area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822960" y="3127248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Filter by bedrooms, size, furnishing &amp; possession status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3877056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View owner's phone number directly on the listing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22960" y="4626864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Save favourites and compare multiple properties side by side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126480" y="1645920"/>
            <a:ext cx="5394960" cy="4023360"/>
          </a:xfrm>
          <a:prstGeom prst="roundRect">
            <a:avLst>
              <a:gd name="adj" fmla="val 1818"/>
            </a:avLst>
          </a:prstGeom>
          <a:solidFill>
            <a:srgbClr val="E7F7EE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0" y="182880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Owners &amp; Sellers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6400800" y="2377440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List your property free - post photos, price and details in minutes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400800" y="3127248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Mark a listing "Featured" or "Spotlight" for extra visibility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400800" y="3877056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Receive enquiries directly on your own phone — no lead reselling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400800" y="4626864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Edit, renew or expire your listing anytime from your dashboard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Marketplace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7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9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DEEP-DIVE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Agri-Land Rental Marketplace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 farmland to grow your own organic food, or list your idle land and earn from it — direct contact, no middlemen.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531620" y="2560320"/>
            <a:ext cx="640080" cy="640080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531620" y="254203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33756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Listings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3822192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2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farmland by city with map view and land size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3410712" y="22860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93692" y="2560320"/>
            <a:ext cx="640080" cy="640080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393692" y="254203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593592" y="333756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the Owner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593592" y="3822192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2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directly - discuss rent, duration and terms yourself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6272784" y="22860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255764" y="2560320"/>
            <a:ext cx="640080" cy="640080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255764" y="254203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455664" y="333756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Your Land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455664" y="3822192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2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it free - get enquiries from renters and small farmers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9134856" y="22860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  <a:effectLst>
            <a:outerShdw blurRad="101600" dist="38100" dir="5400000" algn="bl" rotWithShape="0">
              <a:srgbClr val="0E2A4D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10117836" y="2560320"/>
            <a:ext cx="640080" cy="640080"/>
          </a:xfrm>
          <a:prstGeom prst="ellipse">
            <a:avLst/>
          </a:prstGeom>
          <a:solidFill>
            <a:srgbClr val="1E9E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0117836" y="254203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9317736" y="333756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&amp; Earn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9317736" y="3822192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2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Renters cultivate organically; owners earn from otherwise idle land</a:t>
            </a:r>
            <a:endParaRPr lang="en-US" sz="102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Agri-Land Rental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DEEP-DIVE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 Rental – Hotels, Hostels, PG, Private Rooms </a:t>
            </a:r>
            <a:r>
              <a:rPr lang="en-US" sz="3000" b="1" dirty="0" err="1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etc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by the hour, day or month — hotels, private rooms, PG (boys/girls) or flats — with direct owner contact and an availability calendar.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210312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2240280"/>
            <a:ext cx="1965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🏨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8640" y="2788920"/>
            <a:ext cx="1965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2697480" y="210312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697480" y="2240280"/>
            <a:ext cx="1965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🏡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2697480" y="2788920"/>
            <a:ext cx="1965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Room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846320" y="210312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46320" y="2240280"/>
            <a:ext cx="1965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👦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4846320" y="2788920"/>
            <a:ext cx="1965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 - Boys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995160" y="210312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995160" y="2240280"/>
            <a:ext cx="1965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👧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995160" y="2788920"/>
            <a:ext cx="1965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 - Girls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9144000" y="210312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6F9FC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144000" y="2240280"/>
            <a:ext cx="1965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🏢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9144000" y="2788920"/>
            <a:ext cx="1965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/ Apartment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48640" y="379476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Availability calendar shown on every listing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20624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Map view with direct phone contact to the owner/manager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8640" y="46177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Free to list - goes live instantly, visible all-India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502920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Flexible stays:- 1 hour to 1 day to 1 year and beyond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 Rental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DEEP-DIVE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Building Redevelopment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1094415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94944" y="1810512"/>
            <a:ext cx="420624" cy="420624"/>
          </a:xfrm>
          <a:prstGeom prst="ellipse">
            <a:avLst/>
          </a:prstGeom>
          <a:solidFill>
            <a:srgbClr val="0E2A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94944" y="179222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80160" y="1746504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Lists Property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389120" y="1746504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details, condition, budget &amp; expectations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548640" y="2450592"/>
            <a:ext cx="11094415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94944" y="2569464"/>
            <a:ext cx="420624" cy="420624"/>
          </a:xfrm>
          <a:prstGeom prst="ellipse">
            <a:avLst/>
          </a:prstGeom>
          <a:solidFill>
            <a:srgbClr val="0E2A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94944" y="255117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280160" y="2505456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Contractor Registers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389120" y="2505456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 profile plus proof of past completed work</a:t>
            </a:r>
            <a:endParaRPr lang="en-US" sz="1080" dirty="0"/>
          </a:p>
        </p:txBody>
      </p:sp>
      <p:sp>
        <p:nvSpPr>
          <p:cNvPr id="14" name="Shape 12"/>
          <p:cNvSpPr/>
          <p:nvPr/>
        </p:nvSpPr>
        <p:spPr>
          <a:xfrm>
            <a:off x="548640" y="3209544"/>
            <a:ext cx="11094415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94944" y="3328416"/>
            <a:ext cx="420624" cy="420624"/>
          </a:xfrm>
          <a:prstGeom prst="ellipse">
            <a:avLst/>
          </a:prstGeom>
          <a:solidFill>
            <a:srgbClr val="0E2A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94944" y="331012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280160" y="3264408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Phone Contact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389120" y="3264408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sides see each other's numbers - no bidding fees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548640" y="3968496"/>
            <a:ext cx="11094415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94944" y="4087368"/>
            <a:ext cx="420624" cy="420624"/>
          </a:xfrm>
          <a:prstGeom prst="ellipse">
            <a:avLst/>
          </a:prstGeom>
          <a:solidFill>
            <a:srgbClr val="0E2A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94944" y="406908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280160" y="402336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Begins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4389120" y="4023360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Scope, cost and timeline finalised together, off-platform</a:t>
            </a:r>
            <a:endParaRPr lang="en-US" sz="1080" dirty="0"/>
          </a:p>
        </p:txBody>
      </p:sp>
      <p:sp>
        <p:nvSpPr>
          <p:cNvPr id="24" name="Shape 22"/>
          <p:cNvSpPr/>
          <p:nvPr/>
        </p:nvSpPr>
        <p:spPr>
          <a:xfrm>
            <a:off x="548640" y="4892040"/>
            <a:ext cx="2148840" cy="365760"/>
          </a:xfrm>
          <a:prstGeom prst="roundRect">
            <a:avLst>
              <a:gd name="adj" fmla="val 50000"/>
            </a:avLst>
          </a:prstGeom>
          <a:solidFill>
            <a:srgbClr val="EAF2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48640" y="489204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Demolition &amp; Rebuild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2834640" y="4892040"/>
            <a:ext cx="1548994" cy="365760"/>
          </a:xfrm>
          <a:prstGeom prst="roundRect">
            <a:avLst>
              <a:gd name="adj" fmla="val 50000"/>
            </a:avLst>
          </a:prstGeom>
          <a:solidFill>
            <a:srgbClr val="EAF2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2834640" y="4892040"/>
            <a:ext cx="154899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 Repair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520794" y="4892040"/>
            <a:ext cx="1324051" cy="365760"/>
          </a:xfrm>
          <a:prstGeom prst="roundRect">
            <a:avLst>
              <a:gd name="adj" fmla="val 50000"/>
            </a:avLst>
          </a:prstGeom>
          <a:solidFill>
            <a:srgbClr val="EAF2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520794" y="4892040"/>
            <a:ext cx="1324051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Floor Addition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5982005" y="4892040"/>
            <a:ext cx="1324051" cy="365760"/>
          </a:xfrm>
          <a:prstGeom prst="roundRect">
            <a:avLst>
              <a:gd name="adj" fmla="val 50000"/>
            </a:avLst>
          </a:prstGeom>
          <a:solidFill>
            <a:srgbClr val="EAF2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982005" y="4892040"/>
            <a:ext cx="1324051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Portfolio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7443216" y="4892040"/>
            <a:ext cx="1324051" cy="365760"/>
          </a:xfrm>
          <a:prstGeom prst="roundRect">
            <a:avLst>
              <a:gd name="adj" fmla="val 50000"/>
            </a:avLst>
          </a:prstGeom>
          <a:solidFill>
            <a:srgbClr val="EAF2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7443216" y="4892040"/>
            <a:ext cx="1324051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Estimates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8904427" y="4892040"/>
            <a:ext cx="1548994" cy="365760"/>
          </a:xfrm>
          <a:prstGeom prst="roundRect">
            <a:avLst>
              <a:gd name="adj" fmla="val 50000"/>
            </a:avLst>
          </a:prstGeom>
          <a:solidFill>
            <a:srgbClr val="EAF2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8904427" y="4892040"/>
            <a:ext cx="154899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FSI Redevelopment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10590581" y="4892040"/>
            <a:ext cx="1399032" cy="365760"/>
          </a:xfrm>
          <a:prstGeom prst="roundRect">
            <a:avLst>
              <a:gd name="adj" fmla="val 50000"/>
            </a:avLst>
          </a:prstGeom>
          <a:solidFill>
            <a:srgbClr val="EAF2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10590581" y="4892040"/>
            <a:ext cx="1399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B5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Upload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548640" y="64739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LANDGANGA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3352648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Redevelopment &amp; Contractors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1109441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2314</Words>
  <Application>Microsoft Office PowerPoint</Application>
  <PresentationFormat>Widescreen</PresentationFormat>
  <Paragraphs>337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swapnil swan</cp:lastModifiedBy>
  <cp:revision>9</cp:revision>
  <dcterms:created xsi:type="dcterms:W3CDTF">2026-08-05T05:05:29Z</dcterms:created>
  <dcterms:modified xsi:type="dcterms:W3CDTF">2026-08-08T10:56:57Z</dcterms:modified>
</cp:coreProperties>
</file>